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400" autoAdjust="0"/>
  </p:normalViewPr>
  <p:slideViewPr>
    <p:cSldViewPr snapToGrid="0">
      <p:cViewPr>
        <p:scale>
          <a:sx n="66" d="100"/>
          <a:sy n="66" d="100"/>
        </p:scale>
        <p:origin x="2886" y="107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4F6A7-0E03-4E85-8BFB-AF84C7E47FE1}" type="datetimeFigureOut">
              <a:rPr lang="ko-KR" altLang="en-US" smtClean="0"/>
              <a:t>2023-06-14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D81942-653E-44DA-8DD4-1CFEAB5F5F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4375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D6C0-CB1A-4E31-97C3-036295CF5FCE}" type="datetimeFigureOut">
              <a:rPr lang="ko-KR" altLang="en-US" smtClean="0"/>
              <a:t>2023-06-14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8DDD-920D-456D-86E9-0D043BF046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424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D6C0-CB1A-4E31-97C3-036295CF5FCE}" type="datetimeFigureOut">
              <a:rPr lang="ko-KR" altLang="en-US" smtClean="0"/>
              <a:t>2023-06-14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8DDD-920D-456D-86E9-0D043BF046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1744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D6C0-CB1A-4E31-97C3-036295CF5FCE}" type="datetimeFigureOut">
              <a:rPr lang="ko-KR" altLang="en-US" smtClean="0"/>
              <a:t>2023-06-14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8DDD-920D-456D-86E9-0D043BF046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0641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D6C0-CB1A-4E31-97C3-036295CF5FCE}" type="datetimeFigureOut">
              <a:rPr lang="ko-KR" altLang="en-US" smtClean="0"/>
              <a:t>2023-06-14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8DDD-920D-456D-86E9-0D043BF046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0843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D6C0-CB1A-4E31-97C3-036295CF5FCE}" type="datetimeFigureOut">
              <a:rPr lang="ko-KR" altLang="en-US" smtClean="0"/>
              <a:t>2023-06-14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8DDD-920D-456D-86E9-0D043BF046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9636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D6C0-CB1A-4E31-97C3-036295CF5FCE}" type="datetimeFigureOut">
              <a:rPr lang="ko-KR" altLang="en-US" smtClean="0"/>
              <a:t>2023-06-14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8DDD-920D-456D-86E9-0D043BF046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9364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D6C0-CB1A-4E31-97C3-036295CF5FCE}" type="datetimeFigureOut">
              <a:rPr lang="ko-KR" altLang="en-US" smtClean="0"/>
              <a:t>2023-06-14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8DDD-920D-456D-86E9-0D043BF046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1017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D6C0-CB1A-4E31-97C3-036295CF5FCE}" type="datetimeFigureOut">
              <a:rPr lang="ko-KR" altLang="en-US" smtClean="0"/>
              <a:t>2023-06-14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8DDD-920D-456D-86E9-0D043BF046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7005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D6C0-CB1A-4E31-97C3-036295CF5FCE}" type="datetimeFigureOut">
              <a:rPr lang="ko-KR" altLang="en-US" smtClean="0"/>
              <a:t>2023-06-14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8DDD-920D-456D-86E9-0D043BF046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7060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D6C0-CB1A-4E31-97C3-036295CF5FCE}" type="datetimeFigureOut">
              <a:rPr lang="ko-KR" altLang="en-US" smtClean="0"/>
              <a:t>2023-06-14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8DDD-920D-456D-86E9-0D043BF046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3672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D6C0-CB1A-4E31-97C3-036295CF5FCE}" type="datetimeFigureOut">
              <a:rPr lang="ko-KR" altLang="en-US" smtClean="0"/>
              <a:t>2023-06-14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8DDD-920D-456D-86E9-0D043BF046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8508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5D6C0-CB1A-4E31-97C3-036295CF5FCE}" type="datetimeFigureOut">
              <a:rPr lang="ko-KR" altLang="en-US" smtClean="0"/>
              <a:t>2023-06-14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E8DDD-920D-456D-86E9-0D043BF046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9148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2069870"/>
            <a:ext cx="9144000" cy="172904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4400" b="1" dirty="0" smtClean="0"/>
              <a:t>장마 </a:t>
            </a:r>
            <a:r>
              <a:rPr lang="ko-KR" altLang="en-US" sz="4400" b="1" dirty="0"/>
              <a:t>대비 체크 리스트</a:t>
            </a:r>
          </a:p>
        </p:txBody>
      </p:sp>
    </p:spTree>
    <p:extLst>
      <p:ext uri="{BB962C8B-B14F-4D97-AF65-F5344CB8AC3E}">
        <p14:creationId xmlns:p14="http://schemas.microsoft.com/office/powerpoint/2010/main" val="219638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803321"/>
              </p:ext>
            </p:extLst>
          </p:nvPr>
        </p:nvGraphicFramePr>
        <p:xfrm>
          <a:off x="317500" y="908050"/>
          <a:ext cx="8509000" cy="52705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0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7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58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08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263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77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28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구  분</a:t>
                      </a:r>
                      <a:endParaRPr lang="ko-KR" altLang="en-US" sz="1200" b="1" dirty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293" marB="4429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점검대상</a:t>
                      </a:r>
                      <a:endParaRPr lang="ko-KR" altLang="en-US" sz="1200" b="1" dirty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293" marB="4429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중점 점검 </a:t>
                      </a:r>
                      <a:r>
                        <a:rPr lang="en-US" altLang="ko-KR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Point</a:t>
                      </a:r>
                      <a:endParaRPr lang="ko-KR" altLang="en-US" sz="1200" b="1" dirty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293" marB="4429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관련 사진</a:t>
                      </a:r>
                      <a:endParaRPr lang="ko-KR" altLang="en-US" sz="1200" b="1" dirty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293" marB="4429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이상 유무</a:t>
                      </a:r>
                      <a:r>
                        <a:rPr lang="en-US" altLang="ko-KR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(</a:t>
                      </a:r>
                      <a:r>
                        <a:rPr lang="ko-KR" altLang="en-US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임시조치 또는 결과</a:t>
                      </a:r>
                      <a:r>
                        <a:rPr lang="en-US" altLang="ko-KR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)</a:t>
                      </a:r>
                      <a:endParaRPr lang="ko-KR" altLang="en-US" sz="1200" b="1" dirty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293" marB="4429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비고</a:t>
                      </a:r>
                      <a:endParaRPr lang="ko-KR" altLang="en-US" sz="1200" b="1" dirty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293" marB="4429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9443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외주</a:t>
                      </a:r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작업</a:t>
                      </a:r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r>
                        <a:rPr lang="en-US" altLang="ko-KR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(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공사</a:t>
                      </a:r>
                      <a:r>
                        <a:rPr lang="en-US" altLang="ko-KR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)</a:t>
                      </a:r>
                      <a:endParaRPr lang="ko-KR" altLang="en-US" sz="1000" b="0" dirty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293" marB="4429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외  부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293" marB="4429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외부 가설</a:t>
                      </a:r>
                      <a:r>
                        <a:rPr lang="ko-KR" altLang="en-US" sz="1000" b="0" baseline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 벽체 </a:t>
                      </a:r>
                      <a:r>
                        <a:rPr lang="ko-KR" altLang="en-US" sz="1000" b="0" baseline="0" dirty="0" err="1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전도방지</a:t>
                      </a:r>
                      <a:r>
                        <a:rPr lang="ko-KR" altLang="en-US" sz="1000" b="0" baseline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 조치 </a:t>
                      </a:r>
                      <a:r>
                        <a:rPr lang="ko-KR" altLang="en-US" sz="1000" b="0" baseline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및 </a:t>
                      </a:r>
                      <a:r>
                        <a:rPr lang="ko-KR" altLang="en-US" sz="1000" b="0" baseline="0" dirty="0" err="1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연결부</a:t>
                      </a:r>
                      <a:r>
                        <a:rPr lang="ko-KR" altLang="en-US" sz="1000" b="0" baseline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 고정</a:t>
                      </a:r>
                      <a:r>
                        <a:rPr lang="en-US" altLang="ko-KR" sz="1000" b="0" baseline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, </a:t>
                      </a:r>
                      <a:r>
                        <a:rPr lang="ko-KR" altLang="en-US" sz="1000" b="0" baseline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결착 상태 확인</a:t>
                      </a:r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293" marB="4429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endParaRPr lang="en-US" altLang="ko-KR" sz="1000" b="0" dirty="0" smtClean="0">
                        <a:solidFill>
                          <a:srgbClr val="C00000"/>
                        </a:solidFill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293" marB="4429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293" marB="4429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293" marB="4429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944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5729" marB="4572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1000" b="0" dirty="0">
                        <a:solidFill>
                          <a:schemeClr val="tx1"/>
                        </a:solidFill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5729" marB="4572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1.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자재</a:t>
                      </a:r>
                      <a:r>
                        <a:rPr lang="ko-KR" altLang="en-US" sz="1000" b="0" baseline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 보양 및 고정</a:t>
                      </a:r>
                      <a:r>
                        <a:rPr lang="en-US" altLang="ko-KR" sz="1000" b="0" baseline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, </a:t>
                      </a:r>
                      <a:r>
                        <a:rPr lang="ko-KR" altLang="en-US" sz="1000" b="0" baseline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결박 </a:t>
                      </a:r>
                      <a:r>
                        <a:rPr lang="ko-KR" altLang="en-US" sz="1000" b="0" baseline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상태 확인</a:t>
                      </a:r>
                      <a:endParaRPr lang="en-US" altLang="ko-KR" sz="1000" b="0" baseline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  <a:p>
                      <a:pPr marL="0" indent="0" algn="l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000" b="0" baseline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2.</a:t>
                      </a:r>
                      <a:r>
                        <a:rPr lang="ko-KR" altLang="en-US" sz="1000" b="0" baseline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긴급 연락처 </a:t>
                      </a:r>
                      <a:r>
                        <a:rPr lang="en-US" altLang="ko-KR" sz="1000" b="0" baseline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Tag </a:t>
                      </a:r>
                      <a:r>
                        <a:rPr lang="ko-KR" altLang="en-US" sz="1000" b="0" baseline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표시</a:t>
                      </a:r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293" marB="4429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endParaRPr lang="en-US" altLang="ko-KR" sz="1000" b="0" dirty="0" smtClean="0">
                        <a:solidFill>
                          <a:srgbClr val="C00000"/>
                        </a:solidFill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293" marB="4429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293" marB="4429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293" marB="4429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872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5729" marB="4572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가   설</a:t>
                      </a:r>
                      <a:endParaRPr lang="en-US" altLang="ko-KR" sz="1000" b="0" dirty="0" smtClean="0">
                        <a:solidFill>
                          <a:schemeClr val="tx1"/>
                        </a:solidFill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분전함</a:t>
                      </a: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1000" b="0" dirty="0">
                        <a:solidFill>
                          <a:schemeClr val="tx1"/>
                        </a:solidFill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293" marB="4429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  <a:p>
                      <a:pPr marL="0" indent="0" algn="l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1.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분전함 </a:t>
                      </a:r>
                      <a:r>
                        <a:rPr lang="ko-KR" altLang="en-US" sz="1000" b="0" dirty="0" err="1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전도방지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 </a:t>
                      </a:r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  <a:p>
                      <a:pPr marL="0" indent="0" algn="l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조치</a:t>
                      </a:r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  <a:p>
                      <a:pPr marL="0" indent="0" algn="l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2.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누전차단기 동작 </a:t>
                      </a:r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  <a:p>
                      <a:pPr marL="0" indent="0" algn="l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시험</a:t>
                      </a:r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  <a:p>
                      <a:pPr marL="0" indent="0" algn="l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3.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미 사용 전원 </a:t>
                      </a:r>
                      <a:r>
                        <a:rPr lang="en-US" altLang="ko-KR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off</a:t>
                      </a:r>
                    </a:p>
                    <a:p>
                      <a:pPr marL="0" indent="0" algn="l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4.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분전함 시건 조치</a:t>
                      </a:r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293" marB="4429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endParaRPr lang="en-US" altLang="ko-KR" sz="1000" b="0" dirty="0" smtClean="0">
                        <a:solidFill>
                          <a:srgbClr val="C00000"/>
                        </a:solidFill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293" marB="4429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293" marB="4429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293" marB="4429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646831"/>
                  </a:ext>
                </a:extLst>
              </a:tr>
            </a:tbl>
          </a:graphicData>
        </a:graphic>
      </p:graphicFrame>
      <p:sp>
        <p:nvSpPr>
          <p:cNvPr id="47141" name="TextBox 9"/>
          <p:cNvSpPr txBox="1">
            <a:spLocks noChangeArrowheads="1"/>
          </p:cNvSpPr>
          <p:nvPr/>
        </p:nvSpPr>
        <p:spPr bwMode="auto">
          <a:xfrm>
            <a:off x="28575" y="115890"/>
            <a:ext cx="5372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r>
              <a:rPr lang="en-US" altLang="ko-KR" sz="1400" dirty="0" smtClean="0">
                <a:latin typeface="LG스마트체 Regular" pitchFamily="50" charset="-127"/>
                <a:ea typeface="LG스마트체 Regular" pitchFamily="50" charset="-127"/>
              </a:rPr>
              <a:t>#2</a:t>
            </a:r>
            <a:r>
              <a:rPr lang="en-US" altLang="ko-KR" sz="1400" dirty="0">
                <a:latin typeface="LG스마트체 Regular" pitchFamily="50" charset="-127"/>
                <a:ea typeface="LG스마트체 Regular" pitchFamily="50" charset="-127"/>
              </a:rPr>
              <a:t>. </a:t>
            </a:r>
            <a:r>
              <a:rPr lang="ko-KR" altLang="en-US" sz="1400" dirty="0">
                <a:latin typeface="LG스마트체 Regular" pitchFamily="50" charset="-127"/>
                <a:ea typeface="LG스마트체 Regular" pitchFamily="50" charset="-127"/>
              </a:rPr>
              <a:t>특보 발효 시 중점 체크리스트</a:t>
            </a:r>
          </a:p>
        </p:txBody>
      </p:sp>
    </p:spTree>
    <p:extLst>
      <p:ext uri="{BB962C8B-B14F-4D97-AF65-F5344CB8AC3E}">
        <p14:creationId xmlns:p14="http://schemas.microsoft.com/office/powerpoint/2010/main" val="155016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058027"/>
              </p:ext>
            </p:extLst>
          </p:nvPr>
        </p:nvGraphicFramePr>
        <p:xfrm>
          <a:off x="95250" y="788990"/>
          <a:ext cx="8940800" cy="12226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9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7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724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79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26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962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구  분</a:t>
                      </a:r>
                      <a:endParaRPr lang="ko-KR" altLang="en-US" sz="1000" b="1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60969" marR="60969" marT="34251" marB="34251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점검대상</a:t>
                      </a:r>
                      <a:endParaRPr lang="ko-KR" altLang="en-US" sz="1000" b="1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60969" marR="60969" marT="34251" marB="34251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중점 점검 </a:t>
                      </a:r>
                      <a:r>
                        <a:rPr lang="en-US" altLang="ko-KR" sz="1000" b="1" dirty="0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Point</a:t>
                      </a:r>
                      <a:endParaRPr lang="ko-KR" altLang="en-US" sz="1000" b="1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121922" marR="121922" marT="34234" marB="34234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이상유무</a:t>
                      </a:r>
                      <a:r>
                        <a:rPr lang="en-US" altLang="ko-KR" sz="1000" b="1" dirty="0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(</a:t>
                      </a:r>
                      <a:r>
                        <a:rPr lang="ko-KR" altLang="en-US" sz="1000" b="1" dirty="0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조치 계획 또는 결과</a:t>
                      </a:r>
                      <a:r>
                        <a:rPr lang="en-US" altLang="ko-KR" sz="1000" b="1" dirty="0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)</a:t>
                      </a:r>
                      <a:endParaRPr lang="ko-KR" altLang="en-US" sz="1000" b="1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121922" marR="121922" marT="34234" marB="34234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비고</a:t>
                      </a:r>
                      <a:endParaRPr lang="ko-KR" altLang="en-US" sz="1000" b="1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121922" marR="121922" marT="34234" marB="34234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31">
                <a:tc rowSpan="3"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수방계획 수립</a:t>
                      </a:r>
                      <a:endParaRPr lang="ko-KR" altLang="en-US" sz="800" b="1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60961" marR="60961" marT="34234" marB="34234" anchor="ctr"/>
                </a:tc>
                <a:tc rowSpan="3" hMerge="1">
                  <a:txBody>
                    <a:bodyPr/>
                    <a:lstStyle/>
                    <a:p>
                      <a:pPr latinLnBrk="1"/>
                      <a:endParaRPr lang="ko-KR" altLang="en-US" sz="90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수방자재 보유유무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(</a:t>
                      </a: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비상용 수중 펌프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, </a:t>
                      </a: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모래주머니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, </a:t>
                      </a: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마대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, </a:t>
                      </a: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비닐 등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)</a:t>
                      </a:r>
                    </a:p>
                  </a:txBody>
                  <a:tcPr marL="121922" marR="121922" marT="34239" marB="34239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1" marR="45721" marT="45645" marB="45645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1" marR="45721" marT="45645" marB="45645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80376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90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수해 대비 조직구성 유무</a:t>
                      </a:r>
                    </a:p>
                  </a:txBody>
                  <a:tcPr marL="121922" marR="121922" marT="34239" marB="34239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1" marR="45721" marT="45645" marB="45645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1" marR="45721" marT="45645" marB="45645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80376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비상 연락망 구축 유무</a:t>
                      </a:r>
                    </a:p>
                  </a:txBody>
                  <a:tcPr marL="121922" marR="121922" marT="34239" marB="34239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1" marR="45721" marT="45645" marB="45645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1" marR="45721" marT="45645" marB="45645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40989" name="TextBox 6"/>
          <p:cNvSpPr txBox="1">
            <a:spLocks noChangeArrowheads="1"/>
          </p:cNvSpPr>
          <p:nvPr/>
        </p:nvSpPr>
        <p:spPr bwMode="auto">
          <a:xfrm>
            <a:off x="28575" y="115890"/>
            <a:ext cx="47958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r>
              <a:rPr lang="en-US" altLang="ko-KR" sz="1400" dirty="0" smtClean="0">
                <a:latin typeface="LG스마트체 Regular" pitchFamily="50" charset="-127"/>
                <a:ea typeface="LG스마트체 Regular" pitchFamily="50" charset="-127"/>
              </a:rPr>
              <a:t>#1</a:t>
            </a:r>
            <a:r>
              <a:rPr lang="en-US" altLang="ko-KR" sz="1400" dirty="0">
                <a:latin typeface="LG스마트체 Regular" pitchFamily="50" charset="-127"/>
                <a:ea typeface="LG스마트체 Regular" pitchFamily="50" charset="-127"/>
              </a:rPr>
              <a:t>. </a:t>
            </a:r>
            <a:r>
              <a:rPr lang="ko-KR" altLang="en-US" sz="1400" dirty="0">
                <a:latin typeface="LG스마트체 Regular" pitchFamily="50" charset="-127"/>
                <a:ea typeface="LG스마트체 Regular" pitchFamily="50" charset="-127"/>
              </a:rPr>
              <a:t>장마 대비 체크리스트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944" y="2246699"/>
            <a:ext cx="3898671" cy="4188995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2188" y="2238268"/>
            <a:ext cx="4278118" cy="4197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52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733831"/>
              </p:ext>
            </p:extLst>
          </p:nvPr>
        </p:nvGraphicFramePr>
        <p:xfrm>
          <a:off x="88902" y="678091"/>
          <a:ext cx="8953500" cy="58324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0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78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333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40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03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구  분</a:t>
                      </a:r>
                      <a:endParaRPr lang="ko-KR" altLang="en-US" sz="1000" b="1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60969" marR="60969" marT="34293" marB="3429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점검대상</a:t>
                      </a:r>
                      <a:endParaRPr lang="ko-KR" altLang="en-US" sz="1000" b="1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60969" marR="60969" marT="34293" marB="3429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중점 점검 </a:t>
                      </a:r>
                      <a:r>
                        <a:rPr lang="en-US" altLang="ko-KR" sz="1000" b="1" dirty="0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Point</a:t>
                      </a:r>
                      <a:endParaRPr lang="ko-KR" altLang="en-US" sz="1000" b="1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121937" marR="121937" marT="34293" marB="3429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이상유무</a:t>
                      </a:r>
                      <a:r>
                        <a:rPr lang="en-US" altLang="ko-KR" sz="1000" b="1" dirty="0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(</a:t>
                      </a:r>
                      <a:r>
                        <a:rPr lang="ko-KR" altLang="en-US" sz="1000" b="1" dirty="0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조치 계획 또는 결과</a:t>
                      </a:r>
                      <a:r>
                        <a:rPr lang="en-US" altLang="ko-KR" sz="1000" b="1" dirty="0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)</a:t>
                      </a:r>
                      <a:endParaRPr lang="ko-KR" altLang="en-US" sz="1000" b="1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121937" marR="121937" marT="34293" marB="3429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비고</a:t>
                      </a:r>
                      <a:endParaRPr lang="ko-KR" altLang="en-US" sz="1000" b="1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121937" marR="121937" marT="34293" marB="3429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23">
                <a:tc rowSpan="9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기계</a:t>
                      </a:r>
                      <a:endParaRPr lang="ko-KR" altLang="en-US" sz="800" b="1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60969" marR="60969" marT="34293" marB="34293"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배수로</a:t>
                      </a:r>
                      <a:endParaRPr lang="ko-KR" altLang="en-US" sz="8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60969" marR="60969" marT="34293" marB="34293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배수 흐름을 방해하는 이물질은 없는가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?</a:t>
                      </a:r>
                    </a:p>
                  </a:txBody>
                  <a:tcPr marL="121937" marR="121937" marT="34293" marB="34293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6" marR="45726" marT="45724" marB="45724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6" marR="45726" marT="45724" marB="4572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23"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배수구 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(</a:t>
                      </a: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바닥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, </a:t>
                      </a: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옥상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) </a:t>
                      </a: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주변은 청소 상태가 양호한가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?</a:t>
                      </a:r>
                    </a:p>
                  </a:txBody>
                  <a:tcPr marL="121937" marR="121937" marT="34293" marB="34293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6" marR="45726" marT="45724" marB="45724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6" marR="45726" marT="45724" marB="4572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23">
                <a:tc vMerge="1">
                  <a:txBody>
                    <a:bodyPr/>
                    <a:lstStyle/>
                    <a:p>
                      <a:pPr latinLnBrk="1"/>
                      <a:endParaRPr lang="ko-KR" altLang="en-US" sz="90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배수펌프</a:t>
                      </a:r>
                      <a:endParaRPr lang="en-US" altLang="ko-KR" sz="800" dirty="0" smtClean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  <a:p>
                      <a:pPr algn="ctr" latinLnBrk="1"/>
                      <a:r>
                        <a:rPr lang="en-US" altLang="ko-KR" sz="800" dirty="0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(</a:t>
                      </a:r>
                      <a:r>
                        <a:rPr lang="ko-KR" altLang="en-US" sz="800" dirty="0" err="1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집수정</a:t>
                      </a:r>
                      <a:r>
                        <a:rPr lang="en-US" altLang="ko-KR" sz="800" dirty="0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)</a:t>
                      </a:r>
                      <a:endParaRPr lang="ko-KR" altLang="en-US" sz="8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60969" marR="60969" marT="34293" marB="34293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배수펌프 흡입 및 </a:t>
                      </a:r>
                      <a:r>
                        <a:rPr kumimoji="1" lang="ko-KR" alt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토출은</a:t>
                      </a: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 정상적으로 이루어 지는가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?</a:t>
                      </a:r>
                    </a:p>
                  </a:txBody>
                  <a:tcPr marL="121937" marR="121937" marT="34293" marB="34293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6" marR="45726" marT="45724" marB="45724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6" marR="45726" marT="45724" marB="4572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23"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레벨센서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(</a:t>
                      </a:r>
                      <a:r>
                        <a:rPr kumimoji="1" lang="ko-KR" alt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오뚜기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, </a:t>
                      </a:r>
                      <a:r>
                        <a:rPr kumimoji="1" lang="ko-KR" alt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전극봉식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)</a:t>
                      </a: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와 연동하여 정상 작동하는가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?</a:t>
                      </a:r>
                    </a:p>
                  </a:txBody>
                  <a:tcPr marL="121937" marR="121937" marT="34293" marB="34293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6" marR="45726" marT="45724" marB="45724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6" marR="45726" marT="45724" marB="4572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23"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예비 펌프는 정상 작동하는가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?(</a:t>
                      </a: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배수 펌프 고장 시 대응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)</a:t>
                      </a:r>
                    </a:p>
                  </a:txBody>
                  <a:tcPr marL="121937" marR="121937" marT="34293" marB="34293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6" marR="45726" marT="45724" marB="45724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6" marR="45726" marT="45724" marB="4572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23"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체크밸브는 정상 작동하는가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? </a:t>
                      </a:r>
                    </a:p>
                  </a:txBody>
                  <a:tcPr marL="121937" marR="121937" marT="34293" marB="34293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6" marR="45726" marT="45724" marB="45724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6" marR="45726" marT="45724" marB="4572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23"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집수정</a:t>
                      </a: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 내 이물질은 없는가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?</a:t>
                      </a:r>
                    </a:p>
                  </a:txBody>
                  <a:tcPr marL="121937" marR="121937" marT="34293" marB="34293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6" marR="45726" marT="45724" marB="45724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6" marR="45726" marT="45724" marB="45724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23"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수방장비</a:t>
                      </a:r>
                      <a:endParaRPr lang="ko-KR" altLang="en-US" sz="8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60969" marR="60969" marT="34293" marB="34293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수방장비는 적정한 장소에 비치되어 있는가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?</a:t>
                      </a:r>
                    </a:p>
                  </a:txBody>
                  <a:tcPr marL="121937" marR="121937" marT="34293" marB="34293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6" marR="45726" marT="45724" marB="45724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6" marR="45726" marT="45724" marB="45724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23"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수방장비는 정상 작동하는가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?</a:t>
                      </a:r>
                    </a:p>
                  </a:txBody>
                  <a:tcPr marL="121937" marR="121937" marT="34293" marB="34293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6" marR="45726" marT="45724" marB="45724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6" marR="45726" marT="45724" marB="45724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23">
                <a:tc rowSpan="10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전기</a:t>
                      </a:r>
                      <a:endParaRPr lang="ko-KR" altLang="en-US" sz="800" b="1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60969" marR="60969" marT="34293" marB="34293"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피뢰침</a:t>
                      </a:r>
                      <a:endParaRPr lang="ko-KR" altLang="en-US" sz="8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60969" marR="60969" marT="34293" marB="34293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피뢰침 시설의 파손 및 훼손 상태는 없는가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?</a:t>
                      </a:r>
                    </a:p>
                  </a:txBody>
                  <a:tcPr marL="121937" marR="121937" marT="34293" marB="34293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6" marR="45726" marT="45724" marB="45724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6" marR="45726" marT="45724" marB="45724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023">
                <a:tc vMerge="1">
                  <a:txBody>
                    <a:bodyPr/>
                    <a:lstStyle/>
                    <a:p>
                      <a:pPr latinLnBrk="1"/>
                      <a:endParaRPr lang="ko-KR" altLang="en-US" sz="90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피뢰도선의 단선 또는 접속 불량은 없는가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?</a:t>
                      </a:r>
                    </a:p>
                  </a:txBody>
                  <a:tcPr marL="121937" marR="121937" marT="34293" marB="34293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6" marR="45726" marT="45724" marB="45724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6" marR="45726" marT="45724" marB="45724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8023"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err="1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수변전</a:t>
                      </a:r>
                      <a:r>
                        <a:rPr lang="ko-KR" altLang="en-US" sz="800" dirty="0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 </a:t>
                      </a:r>
                      <a:r>
                        <a:rPr lang="en-US" altLang="ko-KR" sz="800" dirty="0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/>
                      </a:r>
                      <a:br>
                        <a:rPr lang="en-US" altLang="ko-KR" sz="800" dirty="0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</a:br>
                      <a:r>
                        <a:rPr lang="ko-KR" altLang="en-US" sz="800" dirty="0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설비</a:t>
                      </a:r>
                      <a:endParaRPr lang="ko-KR" altLang="en-US" sz="8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60969" marR="60969" marT="34293" marB="34293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큐비클</a:t>
                      </a: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 내 각종 전기기기는 습기에 의한 결로 현상이 없는가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?</a:t>
                      </a:r>
                    </a:p>
                  </a:txBody>
                  <a:tcPr marL="121937" marR="121937" marT="34293" marB="34293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6" marR="45726" marT="45724" marB="45724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6" marR="45726" marT="45724" marB="45724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8023"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각종 기기의 접지선 접속상태는 양호 한가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?</a:t>
                      </a:r>
                    </a:p>
                  </a:txBody>
                  <a:tcPr marL="121937" marR="121937" marT="34293" marB="34293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6" marR="45726" marT="45724" marB="45724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6" marR="45726" marT="45724" marB="45724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8023"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각종 전선관을 타고 유입되는 우수는 없는가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?</a:t>
                      </a:r>
                    </a:p>
                  </a:txBody>
                  <a:tcPr marL="121937" marR="121937" marT="34293" marB="34293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6" marR="45726" marT="45724" marB="45724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6" marR="45726" marT="45724" marB="45724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8023"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옥외</a:t>
                      </a:r>
                      <a:endParaRPr lang="en-US" altLang="ko-KR" sz="800" dirty="0" smtClean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  <a:p>
                      <a:pPr algn="ctr" latinLnBrk="1"/>
                      <a:r>
                        <a:rPr lang="ko-KR" altLang="en-US" sz="800" dirty="0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전기 설비</a:t>
                      </a:r>
                      <a:endParaRPr lang="ko-KR" altLang="en-US" sz="8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60969" marR="60969" marT="34293" marB="34293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옥외 시설용 차단기는 누전차단기로 구성 되어있나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?</a:t>
                      </a:r>
                    </a:p>
                  </a:txBody>
                  <a:tcPr marL="121937" marR="121937" marT="34293" marB="34293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6" marR="45726" marT="45724" marB="45724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6" marR="45726" marT="45724" marB="45724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8023"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누전차단기는 정상적으로 작동 하고 있는가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?</a:t>
                      </a:r>
                    </a:p>
                  </a:txBody>
                  <a:tcPr marL="121937" marR="121937" marT="34293" marB="34293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6" marR="45726" marT="45724" marB="45724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6" marR="45726" marT="45724" marB="45724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8023"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옥외 전기시설의 절연저항은 양호한가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?</a:t>
                      </a:r>
                    </a:p>
                  </a:txBody>
                  <a:tcPr marL="121937" marR="121937" marT="34293" marB="34293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6" marR="45726" marT="45724" marB="45724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6" marR="45726" marT="45724" marB="45724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8023"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옥외 </a:t>
                      </a:r>
                      <a:r>
                        <a:rPr kumimoji="1" lang="ko-KR" alt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분전함내</a:t>
                      </a: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 사용하지 않는 부하의 차단기는 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OFF </a:t>
                      </a: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되어 있는가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?</a:t>
                      </a:r>
                    </a:p>
                  </a:txBody>
                  <a:tcPr marL="121937" marR="121937" marT="34293" marB="34293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6" marR="45726" marT="45724" marB="45724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6" marR="45726" marT="45724" marB="45724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8023"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옥외 전기 및 통신 맨홀 내 물이 고여있지 않은가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?</a:t>
                      </a:r>
                    </a:p>
                  </a:txBody>
                  <a:tcPr marL="121937" marR="121937" marT="34293" marB="34293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6" marR="45726" marT="45724" marB="45724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6" marR="45726" marT="45724" marB="45724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39012" name="TextBox 6"/>
          <p:cNvSpPr txBox="1">
            <a:spLocks noChangeArrowheads="1"/>
          </p:cNvSpPr>
          <p:nvPr/>
        </p:nvSpPr>
        <p:spPr bwMode="auto">
          <a:xfrm>
            <a:off x="28575" y="115890"/>
            <a:ext cx="47958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r>
              <a:rPr lang="en-US" altLang="ko-KR" sz="1400" dirty="0" smtClean="0">
                <a:latin typeface="LG스마트체 Regular" pitchFamily="50" charset="-127"/>
                <a:ea typeface="LG스마트체 Regular" pitchFamily="50" charset="-127"/>
              </a:rPr>
              <a:t>#1</a:t>
            </a:r>
            <a:r>
              <a:rPr lang="en-US" altLang="ko-KR" sz="1400" dirty="0">
                <a:latin typeface="LG스마트체 Regular" pitchFamily="50" charset="-127"/>
                <a:ea typeface="LG스마트체 Regular" pitchFamily="50" charset="-127"/>
              </a:rPr>
              <a:t>. </a:t>
            </a:r>
            <a:r>
              <a:rPr lang="ko-KR" altLang="en-US" sz="1400" dirty="0">
                <a:latin typeface="LG스마트체 Regular" pitchFamily="50" charset="-127"/>
                <a:ea typeface="LG스마트체 Regular" pitchFamily="50" charset="-127"/>
              </a:rPr>
              <a:t>장마 대비 체크리스트</a:t>
            </a:r>
          </a:p>
        </p:txBody>
      </p:sp>
    </p:spTree>
    <p:extLst>
      <p:ext uri="{BB962C8B-B14F-4D97-AF65-F5344CB8AC3E}">
        <p14:creationId xmlns:p14="http://schemas.microsoft.com/office/powerpoint/2010/main" val="179991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689098"/>
              </p:ext>
            </p:extLst>
          </p:nvPr>
        </p:nvGraphicFramePr>
        <p:xfrm>
          <a:off x="95250" y="739114"/>
          <a:ext cx="8940800" cy="56864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9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7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69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04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26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999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구  분</a:t>
                      </a:r>
                      <a:endParaRPr lang="ko-KR" altLang="en-US" sz="1000" b="1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60969" marR="60969" marT="34271" marB="34271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점검대상</a:t>
                      </a:r>
                      <a:endParaRPr lang="ko-KR" altLang="en-US" sz="1000" b="1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60969" marR="60969" marT="34271" marB="34271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중점 점검 </a:t>
                      </a:r>
                      <a:r>
                        <a:rPr lang="en-US" altLang="ko-KR" sz="1000" b="1" dirty="0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Point</a:t>
                      </a:r>
                      <a:endParaRPr lang="ko-KR" altLang="en-US" sz="1000" b="1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121922" marR="121922" marT="34269" marB="3426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이상유무</a:t>
                      </a:r>
                      <a:r>
                        <a:rPr lang="en-US" altLang="ko-KR" sz="1000" b="1" dirty="0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(</a:t>
                      </a:r>
                      <a:r>
                        <a:rPr lang="ko-KR" altLang="en-US" sz="1000" b="1" dirty="0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조치 계획 또는 결과</a:t>
                      </a:r>
                      <a:r>
                        <a:rPr lang="en-US" altLang="ko-KR" sz="1000" b="1" dirty="0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)</a:t>
                      </a:r>
                      <a:endParaRPr lang="ko-KR" altLang="en-US" sz="1000" b="1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121922" marR="121922" marT="34269" marB="3426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비고</a:t>
                      </a:r>
                      <a:endParaRPr lang="ko-KR" altLang="en-US" sz="1000" b="1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121922" marR="121922" marT="34269" marB="3426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670">
                <a:tc rowSpan="8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건축</a:t>
                      </a:r>
                      <a:endParaRPr lang="ko-KR" altLang="en-US" sz="800" b="1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60961" marR="60961" marT="34269" marB="34269" anchor="ctr"/>
                </a:tc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외부</a:t>
                      </a:r>
                      <a:endParaRPr lang="ko-KR" altLang="en-US" sz="8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60961" marR="60961" marT="34269" marB="34269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역 </a:t>
                      </a:r>
                      <a:r>
                        <a:rPr kumimoji="1" lang="ko-KR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구배로</a:t>
                      </a:r>
                      <a:r>
                        <a:rPr kumimoji="1" lang="ko-KR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 인한 </a:t>
                      </a:r>
                      <a:r>
                        <a:rPr kumimoji="1" lang="ko-KR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건물쪽</a:t>
                      </a:r>
                      <a:r>
                        <a:rPr kumimoji="1" lang="ko-KR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 물 고임은 없는가</a:t>
                      </a:r>
                      <a:r>
                        <a:rPr kumimoji="1" lang="en-US" altLang="ko-K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?</a:t>
                      </a:r>
                    </a:p>
                  </a:txBody>
                  <a:tcPr marL="121922" marR="121922" marT="34274" marB="34274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1" marR="45721" marT="45693" marB="45693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1" marR="45721" marT="45693" marB="4569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670"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폭우 시 외부 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D.A</a:t>
                      </a: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는 우수 차단 조치를 하였는가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?</a:t>
                      </a:r>
                    </a:p>
                  </a:txBody>
                  <a:tcPr marL="121922" marR="121922" marT="34274" marB="34274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1" marR="45721" marT="45693" marB="45693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1" marR="45721" marT="45693" marB="4569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670"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외부 축대 및 담장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, </a:t>
                      </a: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옹벽의 균열 및 붕괴 징후는 없는가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?</a:t>
                      </a:r>
                    </a:p>
                  </a:txBody>
                  <a:tcPr marL="121922" marR="121922" marT="34274" marB="34274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1" marR="45721" marT="45693" marB="45693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1" marR="45721" marT="45693" marB="4569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670"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창틀 등을 통해 외부에서 유입되는 누수 부위는 없는가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?</a:t>
                      </a:r>
                    </a:p>
                  </a:txBody>
                  <a:tcPr marL="121922" marR="121922" marT="34274" marB="34274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1" marR="45721" marT="45693" marB="45693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1" marR="45721" marT="45693" marB="4569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906"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옥상</a:t>
                      </a:r>
                      <a:endParaRPr lang="ko-KR" altLang="en-US" sz="8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60961" marR="60961" marT="34269" marB="34269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옥상 광고탑 등은 강풍으로 인한 유격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/</a:t>
                      </a:r>
                      <a:r>
                        <a:rPr kumimoji="1" lang="ko-KR" alt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비래의</a:t>
                      </a: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 우려가 없는가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?</a:t>
                      </a:r>
                    </a:p>
                  </a:txBody>
                  <a:tcPr marL="121922" marR="121922" marT="34274" marB="34274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1" marR="45721" marT="45693" marB="45693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1" marR="45721" marT="45693" marB="4569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670"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주차장</a:t>
                      </a:r>
                      <a:r>
                        <a:rPr lang="en-US" altLang="ko-KR" sz="800" dirty="0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/</a:t>
                      </a:r>
                      <a:br>
                        <a:rPr lang="en-US" altLang="ko-KR" sz="800" dirty="0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</a:br>
                      <a:r>
                        <a:rPr lang="ko-KR" altLang="en-US" sz="800" dirty="0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지하층</a:t>
                      </a:r>
                      <a:endParaRPr lang="ko-KR" altLang="en-US" sz="8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60961" marR="60961" marT="34269" marB="34269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지하층 벽체 및 슬라브에 누수 되는 곳은 없는가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?</a:t>
                      </a:r>
                    </a:p>
                  </a:txBody>
                  <a:tcPr marL="121922" marR="121922" marT="34274" marB="34274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1" marR="45721" marT="45693" marB="45693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1" marR="45721" marT="45693" marB="4569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906"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지하 주차장 입구 </a:t>
                      </a:r>
                      <a:r>
                        <a:rPr kumimoji="1" lang="ko-KR" alt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트렌치의</a:t>
                      </a: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 배수 상태 및 청소상태는 양호한가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?</a:t>
                      </a:r>
                    </a:p>
                  </a:txBody>
                  <a:tcPr marL="121922" marR="121922" marT="34274" marB="34274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1" marR="45721" marT="45693" marB="45693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1" marR="45721" marT="45693" marB="4569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0670"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기 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(</a:t>
                      </a: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旣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) </a:t>
                      </a: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체크 및 보수한 누수부위 중 추가 누수는 없는가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?</a:t>
                      </a:r>
                    </a:p>
                  </a:txBody>
                  <a:tcPr marL="121922" marR="121922" marT="34274" marB="34274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1" marR="45721" marT="45693" marB="45693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1" marR="45721" marT="45693" marB="45693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0670">
                <a:tc rowSpan="7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소방</a:t>
                      </a:r>
                      <a:endParaRPr lang="ko-KR" altLang="en-US" sz="800" b="1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60961" marR="60961" marT="34269" marB="34269" anchor="ctr"/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err="1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수신반</a:t>
                      </a:r>
                      <a:endParaRPr lang="ko-KR" altLang="en-US" sz="8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60961" marR="60961" marT="34269" marB="34269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전원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(</a:t>
                      </a: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교류전원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, </a:t>
                      </a: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예비전원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)</a:t>
                      </a: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은 정상인가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?</a:t>
                      </a:r>
                    </a:p>
                  </a:txBody>
                  <a:tcPr marL="121922" marR="121922" marT="34274" marB="34274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1" marR="45721" marT="45693" marB="45693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1" marR="45721" marT="45693" marB="45693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0670"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스위치류는</a:t>
                      </a: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 정상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(</a:t>
                      </a: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자동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)</a:t>
                      </a: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 상태인가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?</a:t>
                      </a:r>
                    </a:p>
                  </a:txBody>
                  <a:tcPr marL="121922" marR="121922" marT="34274" marB="34274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1" marR="45721" marT="45693" marB="45693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1" marR="45721" marT="45693" marB="45693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0670"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단선등</a:t>
                      </a: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 이상 표시는 없는가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?</a:t>
                      </a:r>
                    </a:p>
                  </a:txBody>
                  <a:tcPr marL="121922" marR="121922" marT="34274" marB="34274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1" marR="45721" marT="45693" marB="45693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1" marR="45721" marT="45693" marB="45693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0670"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펌프</a:t>
                      </a:r>
                      <a:endParaRPr lang="ko-KR" altLang="en-US" sz="8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60961" marR="60961" marT="34269" marB="34269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펌프실의 침수 우려는 없는가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?</a:t>
                      </a:r>
                    </a:p>
                  </a:txBody>
                  <a:tcPr marL="121922" marR="121922" marT="34274" marB="34274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1" marR="45721" marT="45693" marB="45693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1" marR="45721" marT="45693" marB="45693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0670"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동력제어반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(MCC</a:t>
                      </a: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반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)</a:t>
                      </a: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이 자동기동 상태인가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?</a:t>
                      </a:r>
                    </a:p>
                  </a:txBody>
                  <a:tcPr marL="121922" marR="121922" marT="34274" marB="34274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1" marR="45721" marT="45693" marB="45693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1" marR="45721" marT="45693" marB="45693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0670"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펌프가 정상적으로 기동이 가능한 상태인가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? </a:t>
                      </a:r>
                    </a:p>
                  </a:txBody>
                  <a:tcPr marL="121922" marR="121922" marT="34274" marB="34274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1" marR="45721" marT="45693" marB="45693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1" marR="45721" marT="45693" marB="45693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0670"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압력계가 표시하는 압력이 적정한가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?</a:t>
                      </a:r>
                    </a:p>
                  </a:txBody>
                  <a:tcPr marL="121922" marR="121922" marT="34274" marB="34274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1" marR="45721" marT="45693" marB="45693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1" marR="45721" marT="45693" marB="45693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0670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err="1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외주작업</a:t>
                      </a:r>
                      <a:endParaRPr lang="en-US" altLang="ko-KR" sz="800" b="1" dirty="0" smtClean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  <a:p>
                      <a:pPr algn="ctr" latinLnBrk="1"/>
                      <a:r>
                        <a:rPr lang="en-US" altLang="ko-KR" sz="800" b="1" dirty="0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(</a:t>
                      </a:r>
                      <a:r>
                        <a:rPr lang="ko-KR" altLang="en-US" sz="800" b="1" dirty="0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공사</a:t>
                      </a:r>
                      <a:r>
                        <a:rPr lang="en-US" altLang="ko-KR" sz="800" b="1" dirty="0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)</a:t>
                      </a:r>
                    </a:p>
                  </a:txBody>
                  <a:tcPr marL="60961" marR="60961" marT="34269" marB="34269"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가설 분전함</a:t>
                      </a:r>
                      <a:endParaRPr lang="ko-KR" altLang="en-US" sz="8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60961" marR="60961" marT="34269" marB="34269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분전함 전도 방지 및 누전차단기는 정상 작동 하는가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?</a:t>
                      </a:r>
                    </a:p>
                  </a:txBody>
                  <a:tcPr marL="121922" marR="121922" marT="34269" marB="34269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1" marR="45721" marT="45693" marB="45693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1" marR="45721" marT="45693" marB="45693"/>
                </a:tc>
                <a:extLst>
                  <a:ext uri="{0D108BD9-81ED-4DB2-BD59-A6C34878D82A}">
                    <a16:rowId xmlns:a16="http://schemas.microsoft.com/office/drawing/2014/main" val="1178015008"/>
                  </a:ext>
                </a:extLst>
              </a:tr>
              <a:tr h="28189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700" b="1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60960" marR="60960" marT="34290" marB="34290"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60960" marR="6096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분전함 내 사용하지 않는 부하의 차단기는 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OFF </a:t>
                      </a: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되어 있는가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?</a:t>
                      </a:r>
                    </a:p>
                  </a:txBody>
                  <a:tcPr marL="121922" marR="121922" marT="34269" marB="34269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1" marR="45721" marT="45693" marB="45693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1" marR="45721" marT="45693" marB="45693"/>
                </a:tc>
                <a:extLst>
                  <a:ext uri="{0D108BD9-81ED-4DB2-BD59-A6C34878D82A}">
                    <a16:rowId xmlns:a16="http://schemas.microsoft.com/office/drawing/2014/main" val="4252581568"/>
                  </a:ext>
                </a:extLst>
              </a:tr>
              <a:tr h="28067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700" b="1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60960" marR="60960" marT="34290" marB="34290"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정리정돈</a:t>
                      </a:r>
                      <a:endParaRPr lang="ko-KR" altLang="en-US" sz="8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60961" marR="60961" marT="34269" marB="34269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자재 보양 및 결박은 되어 있는가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?</a:t>
                      </a:r>
                    </a:p>
                  </a:txBody>
                  <a:tcPr marL="121922" marR="121922" marT="34274" marB="34274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1" marR="45721" marT="45693" marB="45693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1" marR="45721" marT="45693" marB="45693"/>
                </a:tc>
                <a:extLst>
                  <a:ext uri="{0D108BD9-81ED-4DB2-BD59-A6C34878D82A}">
                    <a16:rowId xmlns:a16="http://schemas.microsoft.com/office/drawing/2014/main" val="1040553664"/>
                  </a:ext>
                </a:extLst>
              </a:tr>
              <a:tr h="28067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700" b="1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60960" marR="60960" marT="34290" marB="34290"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60960" marR="6096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외부인 출입 통제 및 공사 관련 시설물은 고정 되어 있는가</a:t>
                      </a:r>
                      <a:r>
                        <a:rPr kumimoji="1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?</a:t>
                      </a:r>
                    </a:p>
                  </a:txBody>
                  <a:tcPr marL="121922" marR="121922" marT="34274" marB="34274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1" marR="45721" marT="45693" marB="45693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45721" marR="45721" marT="45693" marB="45693"/>
                </a:tc>
                <a:extLst>
                  <a:ext uri="{0D108BD9-81ED-4DB2-BD59-A6C34878D82A}">
                    <a16:rowId xmlns:a16="http://schemas.microsoft.com/office/drawing/2014/main" val="1232452119"/>
                  </a:ext>
                </a:extLst>
              </a:tr>
            </a:tbl>
          </a:graphicData>
        </a:graphic>
      </p:graphicFrame>
      <p:sp>
        <p:nvSpPr>
          <p:cNvPr id="40038" name="TextBox 6"/>
          <p:cNvSpPr txBox="1">
            <a:spLocks noChangeArrowheads="1"/>
          </p:cNvSpPr>
          <p:nvPr/>
        </p:nvSpPr>
        <p:spPr bwMode="auto">
          <a:xfrm>
            <a:off x="28575" y="115890"/>
            <a:ext cx="47958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r>
              <a:rPr lang="en-US" altLang="ko-KR" sz="1400" dirty="0" smtClean="0">
                <a:latin typeface="LG스마트체 Regular" pitchFamily="50" charset="-127"/>
                <a:ea typeface="LG스마트체 Regular" pitchFamily="50" charset="-127"/>
              </a:rPr>
              <a:t>#1</a:t>
            </a:r>
            <a:r>
              <a:rPr lang="en-US" altLang="ko-KR" sz="1400" dirty="0">
                <a:latin typeface="LG스마트체 Regular" pitchFamily="50" charset="-127"/>
                <a:ea typeface="LG스마트체 Regular" pitchFamily="50" charset="-127"/>
              </a:rPr>
              <a:t>. </a:t>
            </a:r>
            <a:r>
              <a:rPr lang="ko-KR" altLang="en-US" sz="1400" dirty="0">
                <a:latin typeface="LG스마트체 Regular" pitchFamily="50" charset="-127"/>
                <a:ea typeface="LG스마트체 Regular" pitchFamily="50" charset="-127"/>
              </a:rPr>
              <a:t>장마 대비 체크리스트</a:t>
            </a:r>
          </a:p>
        </p:txBody>
      </p:sp>
    </p:spTree>
    <p:extLst>
      <p:ext uri="{BB962C8B-B14F-4D97-AF65-F5344CB8AC3E}">
        <p14:creationId xmlns:p14="http://schemas.microsoft.com/office/powerpoint/2010/main" val="365517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804292"/>
              </p:ext>
            </p:extLst>
          </p:nvPr>
        </p:nvGraphicFramePr>
        <p:xfrm>
          <a:off x="317500" y="908050"/>
          <a:ext cx="8509000" cy="53197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0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7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61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90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263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77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884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구  분</a:t>
                      </a:r>
                      <a:endParaRPr lang="ko-KR" altLang="en-US" sz="1200" b="1" dirty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89" marB="448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점검대상</a:t>
                      </a:r>
                      <a:endParaRPr lang="ko-KR" altLang="en-US" sz="1200" b="1" dirty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89" marB="448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중점 점검 </a:t>
                      </a:r>
                      <a:r>
                        <a:rPr lang="en-US" altLang="ko-KR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Point</a:t>
                      </a:r>
                      <a:endParaRPr lang="ko-KR" altLang="en-US" sz="1200" b="1" dirty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89" marB="448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관련 사진</a:t>
                      </a:r>
                      <a:endParaRPr lang="ko-KR" altLang="en-US" sz="1200" b="1" dirty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89" marB="448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이상 유무</a:t>
                      </a:r>
                      <a:r>
                        <a:rPr lang="en-US" altLang="ko-KR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(</a:t>
                      </a:r>
                      <a:r>
                        <a:rPr lang="ko-KR" altLang="en-US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임시조치 또는 결과</a:t>
                      </a:r>
                      <a:r>
                        <a:rPr lang="en-US" altLang="ko-KR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)</a:t>
                      </a:r>
                      <a:endParaRPr lang="ko-KR" altLang="en-US" sz="1200" b="1" dirty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89" marB="448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비고</a:t>
                      </a:r>
                      <a:endParaRPr lang="ko-KR" altLang="en-US" sz="1200" b="1" dirty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89" marB="448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0560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기  계</a:t>
                      </a:r>
                      <a:endParaRPr lang="ko-KR" altLang="en-US" sz="1000" b="0" dirty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89" marB="448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1000" b="0" dirty="0">
                        <a:solidFill>
                          <a:srgbClr val="FF0000"/>
                        </a:solidFill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00" b="0" dirty="0" err="1" smtClean="0">
                          <a:solidFill>
                            <a:schemeClr val="tx1"/>
                          </a:solidFill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집수정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/>
                      </a:r>
                      <a:b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</a:b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(</a:t>
                      </a: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배수펌프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)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89" marB="448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ko-KR" altLang="en-US" sz="1000" b="0" dirty="0" err="1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집수정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 내 이물질 제거</a:t>
                      </a:r>
                      <a:r>
                        <a:rPr lang="en-US" altLang="ko-KR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/>
                      </a:r>
                      <a:br>
                        <a:rPr lang="en-US" altLang="ko-KR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</a:b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및 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청소</a:t>
                      </a:r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89" marB="448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endParaRPr lang="en-US" altLang="ko-KR" sz="1000" b="0" dirty="0" smtClean="0">
                        <a:solidFill>
                          <a:srgbClr val="C00000"/>
                        </a:solidFill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89" marB="448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89" marB="448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89" marB="448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056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5729" marB="4572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수방장비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89" marB="448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수방장비</a:t>
                      </a:r>
                      <a:r>
                        <a:rPr lang="en-US" altLang="ko-KR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(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수중펌프</a:t>
                      </a:r>
                      <a:r>
                        <a:rPr lang="en-US" altLang="ko-KR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, 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엔진 펌프</a:t>
                      </a:r>
                      <a:r>
                        <a:rPr lang="en-US" altLang="ko-KR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, 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수중모터</a:t>
                      </a:r>
                      <a:r>
                        <a:rPr lang="en-US" altLang="ko-KR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, </a:t>
                      </a:r>
                      <a:r>
                        <a:rPr lang="ko-KR" altLang="en-US" sz="1000" b="0" dirty="0" err="1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이동릴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 등</a:t>
                      </a:r>
                      <a:r>
                        <a:rPr lang="en-US" altLang="ko-KR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) 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작동상태 확인 및 연료</a:t>
                      </a:r>
                      <a:r>
                        <a:rPr lang="ko-KR" altLang="en-US" sz="1000" b="0" baseline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 </a:t>
                      </a:r>
                      <a:r>
                        <a:rPr lang="ko-KR" altLang="en-US" sz="1000" b="0" baseline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비축 </a:t>
                      </a:r>
                      <a:r>
                        <a:rPr lang="ko-KR" altLang="en-US" sz="1000" b="0" baseline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확인</a:t>
                      </a:r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89" marB="448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endParaRPr lang="en-US" altLang="ko-KR" sz="1000" b="0" dirty="0" smtClean="0">
                        <a:solidFill>
                          <a:srgbClr val="C00000"/>
                        </a:solidFill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89" marB="448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89" marB="448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89" marB="448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974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5729" marB="4572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1000" b="0" dirty="0">
                        <a:solidFill>
                          <a:schemeClr val="tx1"/>
                        </a:solidFill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5729" marB="4572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수방자재</a:t>
                      </a:r>
                      <a:r>
                        <a:rPr lang="en-US" altLang="ko-KR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(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주차장 입구</a:t>
                      </a:r>
                      <a:r>
                        <a:rPr lang="en-US" altLang="ko-KR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/>
                      </a:r>
                      <a:br>
                        <a:rPr lang="en-US" altLang="ko-KR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</a:br>
                      <a:r>
                        <a:rPr lang="ko-KR" altLang="en-US" sz="1000" b="0" dirty="0" err="1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차수막</a:t>
                      </a:r>
                      <a:r>
                        <a:rPr lang="en-US" altLang="ko-KR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, 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모래주머니</a:t>
                      </a:r>
                      <a:r>
                        <a:rPr lang="en-US" altLang="ko-KR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, 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삽</a:t>
                      </a:r>
                      <a:r>
                        <a:rPr lang="en-US" altLang="ko-KR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, 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호스</a:t>
                      </a:r>
                      <a:r>
                        <a:rPr lang="en-US" altLang="ko-KR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, 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비닐 등</a:t>
                      </a:r>
                      <a:r>
                        <a:rPr lang="en-US" altLang="ko-KR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) 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수량 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및 상태</a:t>
                      </a:r>
                      <a:r>
                        <a:rPr lang="en-US" altLang="ko-KR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, 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보관장소 확인</a:t>
                      </a:r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89" marB="448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endParaRPr lang="en-US" altLang="ko-KR" sz="1000" b="0" dirty="0" smtClean="0">
                        <a:solidFill>
                          <a:srgbClr val="C00000"/>
                        </a:solidFill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89" marB="448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89" marB="448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89" marB="448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2022" name="TextBox 9"/>
          <p:cNvSpPr txBox="1">
            <a:spLocks noChangeArrowheads="1"/>
          </p:cNvSpPr>
          <p:nvPr/>
        </p:nvSpPr>
        <p:spPr bwMode="auto">
          <a:xfrm>
            <a:off x="28575" y="115890"/>
            <a:ext cx="5372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r>
              <a:rPr lang="en-US" altLang="ko-KR" sz="1400" dirty="0" smtClean="0">
                <a:latin typeface="LG스마트체 Regular" pitchFamily="50" charset="-127"/>
                <a:ea typeface="LG스마트체 Regular" pitchFamily="50" charset="-127"/>
              </a:rPr>
              <a:t>#2</a:t>
            </a:r>
            <a:r>
              <a:rPr lang="en-US" altLang="ko-KR" sz="1400" dirty="0">
                <a:latin typeface="LG스마트체 Regular" pitchFamily="50" charset="-127"/>
                <a:ea typeface="LG스마트체 Regular" pitchFamily="50" charset="-127"/>
              </a:rPr>
              <a:t>. </a:t>
            </a:r>
            <a:r>
              <a:rPr lang="ko-KR" altLang="en-US" sz="1400" dirty="0">
                <a:latin typeface="LG스마트체 Regular" pitchFamily="50" charset="-127"/>
                <a:ea typeface="LG스마트체 Regular" pitchFamily="50" charset="-127"/>
              </a:rPr>
              <a:t>특보 발효 시 중점 체크리스트</a:t>
            </a:r>
          </a:p>
        </p:txBody>
      </p:sp>
    </p:spTree>
    <p:extLst>
      <p:ext uri="{BB962C8B-B14F-4D97-AF65-F5344CB8AC3E}">
        <p14:creationId xmlns:p14="http://schemas.microsoft.com/office/powerpoint/2010/main" val="185167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322878"/>
              </p:ext>
            </p:extLst>
          </p:nvPr>
        </p:nvGraphicFramePr>
        <p:xfrm>
          <a:off x="317500" y="908052"/>
          <a:ext cx="8509000" cy="52212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0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11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1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08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263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77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891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구  분</a:t>
                      </a:r>
                      <a:endParaRPr lang="ko-KR" altLang="en-US" sz="1200" b="1" dirty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점검대상</a:t>
                      </a:r>
                      <a:endParaRPr lang="ko-KR" altLang="en-US" sz="1200" b="1" dirty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중점 점검 </a:t>
                      </a:r>
                      <a:r>
                        <a:rPr lang="en-US" altLang="ko-KR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Point</a:t>
                      </a:r>
                      <a:endParaRPr lang="ko-KR" altLang="en-US" sz="1200" b="1" dirty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관련 사진</a:t>
                      </a:r>
                      <a:endParaRPr lang="ko-KR" altLang="en-US" sz="1200" b="1" dirty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이상 유무</a:t>
                      </a:r>
                      <a:r>
                        <a:rPr lang="en-US" altLang="ko-KR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(</a:t>
                      </a:r>
                      <a:r>
                        <a:rPr lang="ko-KR" altLang="en-US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임시조치 또는 결과</a:t>
                      </a:r>
                      <a:r>
                        <a:rPr lang="en-US" altLang="ko-KR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)</a:t>
                      </a:r>
                      <a:endParaRPr lang="ko-KR" altLang="en-US" sz="1200" b="1" dirty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비고</a:t>
                      </a:r>
                      <a:endParaRPr lang="ko-KR" altLang="en-US" sz="1200" b="1" dirty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0792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전  기</a:t>
                      </a:r>
                      <a:endParaRPr lang="ko-KR" altLang="en-US" sz="1000" b="0" dirty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피뢰침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옥탑 피뢰침 및 </a:t>
                      </a:r>
                      <a:r>
                        <a:rPr lang="ko-KR" altLang="en-US" sz="1000" b="0" dirty="0" err="1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수평도체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  시설 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파손 여부 확인</a:t>
                      </a:r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endParaRPr lang="en-US" altLang="ko-KR" sz="1000" b="0" dirty="0" smtClean="0">
                        <a:solidFill>
                          <a:srgbClr val="C00000"/>
                        </a:solidFill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0792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5729" marB="4572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피뢰기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, </a:t>
                      </a:r>
                      <a:b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</a:b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서지보호기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ko-KR" altLang="en-US" sz="1000" b="0" dirty="0" err="1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수변전실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 피뢰기 및 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서지 보호기</a:t>
                      </a:r>
                      <a:r>
                        <a:rPr lang="en-US" altLang="ko-KR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(SPD)</a:t>
                      </a:r>
                      <a:r>
                        <a:rPr lang="en-US" altLang="ko-KR" sz="1000" b="0" baseline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 </a:t>
                      </a:r>
                      <a:endParaRPr lang="en-US" altLang="ko-KR" sz="1000" b="0" baseline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  <a:p>
                      <a:pPr marL="0" indent="0" algn="l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ko-KR" altLang="en-US" sz="1000" b="0" baseline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동작 </a:t>
                      </a:r>
                      <a:r>
                        <a:rPr lang="ko-KR" altLang="en-US" sz="1000" b="0" baseline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여부 </a:t>
                      </a:r>
                      <a:r>
                        <a:rPr lang="ko-KR" altLang="en-US" sz="1000" b="0" baseline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및 상태 </a:t>
                      </a:r>
                      <a:endParaRPr lang="en-US" altLang="ko-KR" sz="1000" b="0" baseline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  <a:p>
                      <a:pPr marL="0" indent="0" algn="l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ko-KR" altLang="en-US" sz="1000" b="0" baseline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확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인</a:t>
                      </a:r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endParaRPr lang="en-US" altLang="ko-KR" sz="1000" b="0" dirty="0" smtClean="0">
                        <a:solidFill>
                          <a:srgbClr val="C00000"/>
                        </a:solidFill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0792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5729" marB="4572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00" b="0" dirty="0" err="1" smtClean="0">
                          <a:solidFill>
                            <a:schemeClr val="tx1"/>
                          </a:solidFill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수변전실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/>
                      </a:r>
                      <a:b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</a:br>
                      <a:r>
                        <a:rPr lang="ko-KR" altLang="en-US" sz="1000" b="0" dirty="0" err="1" smtClean="0">
                          <a:solidFill>
                            <a:schemeClr val="tx1"/>
                          </a:solidFill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큐비클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ko-KR" altLang="en-US" sz="1000" b="0" dirty="0" err="1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수변전실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 내부로 물</a:t>
                      </a:r>
                      <a:r>
                        <a:rPr lang="ko-KR" altLang="en-US" sz="1000" b="0" baseline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 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유입 여부 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확인 및 </a:t>
                      </a:r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  <a:p>
                      <a:pPr marL="0" indent="0" algn="l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ko-KR" altLang="en-US" sz="1000" b="0" dirty="0" err="1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차수판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 설치 상태 </a:t>
                      </a:r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  <a:p>
                      <a:pPr marL="0" indent="0" algn="l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확인</a:t>
                      </a:r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endParaRPr lang="en-US" altLang="ko-KR" sz="1000" b="0" dirty="0" smtClean="0">
                        <a:solidFill>
                          <a:srgbClr val="C00000"/>
                        </a:solidFill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3046" name="TextBox 9"/>
          <p:cNvSpPr txBox="1">
            <a:spLocks noChangeArrowheads="1"/>
          </p:cNvSpPr>
          <p:nvPr/>
        </p:nvSpPr>
        <p:spPr bwMode="auto">
          <a:xfrm>
            <a:off x="28575" y="115890"/>
            <a:ext cx="5372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r>
              <a:rPr lang="en-US" altLang="ko-KR" sz="1400" dirty="0" smtClean="0">
                <a:latin typeface="LG스마트체 Regular" pitchFamily="50" charset="-127"/>
                <a:ea typeface="LG스마트체 Regular" pitchFamily="50" charset="-127"/>
              </a:rPr>
              <a:t>#2</a:t>
            </a:r>
            <a:r>
              <a:rPr lang="en-US" altLang="ko-KR" sz="1400" dirty="0">
                <a:latin typeface="LG스마트체 Regular" pitchFamily="50" charset="-127"/>
                <a:ea typeface="LG스마트체 Regular" pitchFamily="50" charset="-127"/>
              </a:rPr>
              <a:t>. </a:t>
            </a:r>
            <a:r>
              <a:rPr lang="ko-KR" altLang="en-US" sz="1400" dirty="0">
                <a:latin typeface="LG스마트체 Regular" pitchFamily="50" charset="-127"/>
                <a:ea typeface="LG스마트체 Regular" pitchFamily="50" charset="-127"/>
              </a:rPr>
              <a:t>특보 발효 시 중점 체크리스트</a:t>
            </a:r>
          </a:p>
        </p:txBody>
      </p:sp>
    </p:spTree>
    <p:extLst>
      <p:ext uri="{BB962C8B-B14F-4D97-AF65-F5344CB8AC3E}">
        <p14:creationId xmlns:p14="http://schemas.microsoft.com/office/powerpoint/2010/main" val="55755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730786"/>
              </p:ext>
            </p:extLst>
          </p:nvPr>
        </p:nvGraphicFramePr>
        <p:xfrm>
          <a:off x="317500" y="908052"/>
          <a:ext cx="8509000" cy="57276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0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3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98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08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263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77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289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구  분</a:t>
                      </a:r>
                      <a:endParaRPr lang="ko-KR" altLang="en-US" sz="1200" b="1" dirty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294" marB="4429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점검대상</a:t>
                      </a:r>
                      <a:endParaRPr lang="ko-KR" altLang="en-US" sz="1200" b="1" dirty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294" marB="4429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중점 점검 </a:t>
                      </a:r>
                      <a:r>
                        <a:rPr lang="en-US" altLang="ko-KR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Point</a:t>
                      </a:r>
                      <a:endParaRPr lang="ko-KR" altLang="en-US" sz="1200" b="1" dirty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294" marB="4429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관련 사진</a:t>
                      </a:r>
                      <a:endParaRPr lang="ko-KR" altLang="en-US" sz="1200" b="1" dirty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294" marB="4429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이상 유무</a:t>
                      </a:r>
                      <a:r>
                        <a:rPr lang="en-US" altLang="ko-KR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(</a:t>
                      </a:r>
                      <a:r>
                        <a:rPr lang="ko-KR" altLang="en-US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임시조치 또는 결과</a:t>
                      </a:r>
                      <a:r>
                        <a:rPr lang="en-US" altLang="ko-KR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)</a:t>
                      </a:r>
                      <a:endParaRPr lang="ko-KR" altLang="en-US" sz="1200" b="1" dirty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294" marB="4429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비고</a:t>
                      </a:r>
                      <a:endParaRPr lang="ko-KR" altLang="en-US" sz="1200" b="1" dirty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294" marB="4429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9453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전  기</a:t>
                      </a:r>
                      <a:endParaRPr lang="ko-KR" altLang="en-US" sz="1000" b="0" dirty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294" marB="4429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00" b="0" dirty="0" err="1" smtClean="0">
                          <a:solidFill>
                            <a:schemeClr val="tx1"/>
                          </a:solidFill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수변전실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/>
                      </a:r>
                      <a:b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</a:br>
                      <a:r>
                        <a:rPr lang="ko-KR" altLang="en-US" sz="1000" b="0" dirty="0" err="1" smtClean="0">
                          <a:solidFill>
                            <a:schemeClr val="tx1"/>
                          </a:solidFill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큐비클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294" marB="4429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ko-KR" altLang="en-US" sz="1000" b="0" dirty="0" err="1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수변전실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 </a:t>
                      </a:r>
                      <a:r>
                        <a:rPr lang="ko-KR" altLang="en-US" sz="1000" b="0" dirty="0" err="1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큐비클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 및 설비 결로 발생 여부 확인</a:t>
                      </a:r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294" marB="4429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endParaRPr lang="en-US" altLang="ko-KR" sz="1000" b="0" dirty="0" smtClean="0">
                        <a:solidFill>
                          <a:srgbClr val="C00000"/>
                        </a:solidFill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294" marB="4429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294" marB="4429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294" marB="4429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5902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5729" marB="4572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옥외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/>
                      </a:r>
                      <a:b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</a:b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전기설비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294" marB="4429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옥외 전기설비</a:t>
                      </a:r>
                      <a:r>
                        <a:rPr lang="en-US" altLang="ko-KR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(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보안등</a:t>
                      </a:r>
                      <a:r>
                        <a:rPr lang="en-US" altLang="ko-KR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, </a:t>
                      </a:r>
                      <a:r>
                        <a:rPr lang="ko-KR" altLang="en-US" sz="1000" b="0" dirty="0" err="1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수목등</a:t>
                      </a:r>
                      <a:r>
                        <a:rPr lang="en-US" altLang="ko-KR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, 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경관조명 </a:t>
                      </a:r>
                      <a:r>
                        <a:rPr lang="en-US" altLang="ko-KR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PNL 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등</a:t>
                      </a:r>
                      <a:r>
                        <a:rPr lang="en-US" altLang="ko-KR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)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 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누전차단기 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설치 여부 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확인 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및 </a:t>
                      </a:r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  <a:p>
                      <a:pPr marL="0" indent="0" algn="l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누전차단기 동작 </a:t>
                      </a:r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  <a:p>
                      <a:pPr marL="0" indent="0" algn="l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시험</a:t>
                      </a:r>
                      <a:r>
                        <a:rPr lang="en-US" altLang="ko-KR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(Test)</a:t>
                      </a:r>
                    </a:p>
                  </a:txBody>
                  <a:tcPr marL="84416" marR="84416" marT="44294" marB="4429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endParaRPr lang="en-US" altLang="ko-KR" sz="1000" b="0" dirty="0" smtClean="0">
                        <a:solidFill>
                          <a:srgbClr val="C00000"/>
                        </a:solidFill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294" marB="4429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294" marB="4429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294" marB="4429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945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5729" marB="4572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옥외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/>
                      </a:r>
                      <a:b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</a:b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전기설비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294" marB="4429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옥외 전기설비</a:t>
                      </a:r>
                      <a:r>
                        <a:rPr lang="en-US" altLang="ko-KR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(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보안등</a:t>
                      </a:r>
                      <a:r>
                        <a:rPr lang="en-US" altLang="ko-KR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, </a:t>
                      </a:r>
                      <a:r>
                        <a:rPr lang="ko-KR" altLang="en-US" sz="1000" b="0" dirty="0" err="1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수목등</a:t>
                      </a:r>
                      <a:r>
                        <a:rPr lang="en-US" altLang="ko-KR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, 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경관조명 등</a:t>
                      </a:r>
                      <a:r>
                        <a:rPr lang="en-US" altLang="ko-KR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)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 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절연저항 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측정 및 불량 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보수</a:t>
                      </a:r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294" marB="4429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endParaRPr lang="en-US" altLang="ko-KR" sz="1000" b="0" dirty="0" smtClean="0">
                        <a:solidFill>
                          <a:srgbClr val="C00000"/>
                        </a:solidFill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294" marB="4429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294" marB="4429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294" marB="4429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4070" name="TextBox 9"/>
          <p:cNvSpPr txBox="1">
            <a:spLocks noChangeArrowheads="1"/>
          </p:cNvSpPr>
          <p:nvPr/>
        </p:nvSpPr>
        <p:spPr bwMode="auto">
          <a:xfrm>
            <a:off x="28575" y="115890"/>
            <a:ext cx="5372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r>
              <a:rPr lang="en-US" altLang="ko-KR" sz="1400" dirty="0" smtClean="0">
                <a:latin typeface="LG스마트체 Regular" pitchFamily="50" charset="-127"/>
                <a:ea typeface="LG스마트체 Regular" pitchFamily="50" charset="-127"/>
              </a:rPr>
              <a:t>#2</a:t>
            </a:r>
            <a:r>
              <a:rPr lang="en-US" altLang="ko-KR" sz="1400" dirty="0">
                <a:latin typeface="LG스마트체 Regular" pitchFamily="50" charset="-127"/>
                <a:ea typeface="LG스마트체 Regular" pitchFamily="50" charset="-127"/>
              </a:rPr>
              <a:t>. </a:t>
            </a:r>
            <a:r>
              <a:rPr lang="ko-KR" altLang="en-US" sz="1400" dirty="0">
                <a:latin typeface="LG스마트체 Regular" pitchFamily="50" charset="-127"/>
                <a:ea typeface="LG스마트체 Regular" pitchFamily="50" charset="-127"/>
              </a:rPr>
              <a:t>특보 발효 시 중점 체크리스트</a:t>
            </a:r>
          </a:p>
        </p:txBody>
      </p:sp>
    </p:spTree>
    <p:extLst>
      <p:ext uri="{BB962C8B-B14F-4D97-AF65-F5344CB8AC3E}">
        <p14:creationId xmlns:p14="http://schemas.microsoft.com/office/powerpoint/2010/main" val="200634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064375"/>
              </p:ext>
            </p:extLst>
          </p:nvPr>
        </p:nvGraphicFramePr>
        <p:xfrm>
          <a:off x="346077" y="1111252"/>
          <a:ext cx="8509000" cy="52212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0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11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1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08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263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77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891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구  분</a:t>
                      </a:r>
                      <a:endParaRPr lang="ko-KR" altLang="en-US" sz="1200" b="1" dirty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점검대상</a:t>
                      </a:r>
                      <a:endParaRPr lang="ko-KR" altLang="en-US" sz="1200" b="1" dirty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중점 점검 </a:t>
                      </a:r>
                      <a:r>
                        <a:rPr lang="en-US" altLang="ko-KR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Point</a:t>
                      </a:r>
                      <a:endParaRPr lang="ko-KR" altLang="en-US" sz="1200" b="1" dirty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관련 사진</a:t>
                      </a:r>
                      <a:endParaRPr lang="ko-KR" altLang="en-US" sz="1200" b="1" dirty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이상 유무</a:t>
                      </a:r>
                      <a:r>
                        <a:rPr lang="en-US" altLang="ko-KR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(</a:t>
                      </a:r>
                      <a:r>
                        <a:rPr lang="ko-KR" altLang="en-US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임시조치 또는 결과</a:t>
                      </a:r>
                      <a:r>
                        <a:rPr lang="en-US" altLang="ko-KR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)</a:t>
                      </a:r>
                      <a:endParaRPr lang="ko-KR" altLang="en-US" sz="1200" b="1" dirty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비고</a:t>
                      </a:r>
                      <a:endParaRPr lang="ko-KR" altLang="en-US" sz="1200" b="1" dirty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079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전  기</a:t>
                      </a:r>
                      <a:endParaRPr lang="ko-KR" altLang="en-US" sz="1000" b="0" dirty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옥외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/>
                      </a:r>
                      <a:b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</a:b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맨홀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옥외 전력</a:t>
                      </a:r>
                      <a:r>
                        <a:rPr lang="en-US" altLang="ko-KR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, </a:t>
                      </a:r>
                      <a:r>
                        <a:rPr lang="ko-KR" altLang="en-US" sz="1000" b="0" dirty="0" err="1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통신맨홀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 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내부 </a:t>
                      </a:r>
                      <a:r>
                        <a:rPr lang="ko-KR" altLang="en-US" sz="1000" b="0" dirty="0" err="1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침수여부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 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사전 점검 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및 </a:t>
                      </a:r>
                      <a:r>
                        <a:rPr lang="ko-KR" altLang="en-US" sz="1000" b="0" dirty="0" err="1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침수시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 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배수 조치</a:t>
                      </a:r>
                      <a:r>
                        <a:rPr lang="en-US" altLang="ko-KR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/ 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맨홀 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방수 상태 보수</a:t>
                      </a:r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endParaRPr lang="en-US" altLang="ko-KR" sz="1000" b="0" dirty="0" smtClean="0">
                        <a:solidFill>
                          <a:srgbClr val="C00000"/>
                        </a:solidFill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0792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건  축</a:t>
                      </a:r>
                      <a:endParaRPr lang="ko-KR" altLang="en-US" sz="1000" b="0" dirty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외  부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외부 축대 및 담장</a:t>
                      </a:r>
                      <a:r>
                        <a:rPr lang="en-US" altLang="ko-KR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, </a:t>
                      </a:r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  <a:p>
                      <a:pPr marL="0" indent="0" algn="l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옹벽의 균열 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상태</a:t>
                      </a:r>
                      <a:r>
                        <a:rPr lang="en-US" altLang="ko-KR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/</a:t>
                      </a:r>
                    </a:p>
                    <a:p>
                      <a:pPr marL="0" indent="0" algn="l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붕괴 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위험 점검</a:t>
                      </a:r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endParaRPr lang="en-US" altLang="ko-KR" sz="1000" b="0" dirty="0" smtClean="0">
                        <a:solidFill>
                          <a:srgbClr val="C00000"/>
                        </a:solidFill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0792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5729" marB="4572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1000" b="0" dirty="0">
                        <a:solidFill>
                          <a:schemeClr val="tx1"/>
                        </a:solidFill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5729" marB="4572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외부 </a:t>
                      </a:r>
                      <a:r>
                        <a:rPr lang="en-US" altLang="ko-KR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Dry Area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를 </a:t>
                      </a:r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  <a:p>
                      <a:pPr marL="0" indent="0" algn="l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통한 우수 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유입 차단조치 확인</a:t>
                      </a:r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endParaRPr lang="en-US" altLang="ko-KR" sz="1000" b="0" dirty="0" smtClean="0">
                        <a:solidFill>
                          <a:srgbClr val="C00000"/>
                        </a:solidFill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5094" name="TextBox 9"/>
          <p:cNvSpPr txBox="1">
            <a:spLocks noChangeArrowheads="1"/>
          </p:cNvSpPr>
          <p:nvPr/>
        </p:nvSpPr>
        <p:spPr bwMode="auto">
          <a:xfrm>
            <a:off x="28575" y="115890"/>
            <a:ext cx="5372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r>
              <a:rPr lang="en-US" altLang="ko-KR" sz="1400" dirty="0" smtClean="0">
                <a:latin typeface="LG스마트체 Regular" pitchFamily="50" charset="-127"/>
                <a:ea typeface="LG스마트체 Regular" pitchFamily="50" charset="-127"/>
              </a:rPr>
              <a:t>#2</a:t>
            </a:r>
            <a:r>
              <a:rPr lang="en-US" altLang="ko-KR" sz="1400" dirty="0">
                <a:latin typeface="LG스마트체 Regular" pitchFamily="50" charset="-127"/>
                <a:ea typeface="LG스마트체 Regular" pitchFamily="50" charset="-127"/>
              </a:rPr>
              <a:t>. </a:t>
            </a:r>
            <a:r>
              <a:rPr lang="ko-KR" altLang="en-US" sz="1400" dirty="0">
                <a:latin typeface="LG스마트체 Regular" pitchFamily="50" charset="-127"/>
                <a:ea typeface="LG스마트체 Regular" pitchFamily="50" charset="-127"/>
              </a:rPr>
              <a:t>특보 발효 시 중점 체크리스트</a:t>
            </a:r>
          </a:p>
        </p:txBody>
      </p:sp>
    </p:spTree>
    <p:extLst>
      <p:ext uri="{BB962C8B-B14F-4D97-AF65-F5344CB8AC3E}">
        <p14:creationId xmlns:p14="http://schemas.microsoft.com/office/powerpoint/2010/main" val="11982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202583"/>
              </p:ext>
            </p:extLst>
          </p:nvPr>
        </p:nvGraphicFramePr>
        <p:xfrm>
          <a:off x="317500" y="908052"/>
          <a:ext cx="8509000" cy="52212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0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7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58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08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263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77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891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구  분</a:t>
                      </a:r>
                      <a:endParaRPr lang="ko-KR" altLang="en-US" sz="1200" b="1" dirty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점검대상</a:t>
                      </a:r>
                      <a:endParaRPr lang="ko-KR" altLang="en-US" sz="1200" b="1" dirty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중점 점검 </a:t>
                      </a:r>
                      <a:r>
                        <a:rPr lang="en-US" altLang="ko-KR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Point</a:t>
                      </a:r>
                      <a:endParaRPr lang="ko-KR" altLang="en-US" sz="1200" b="1" dirty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관련 사진</a:t>
                      </a:r>
                      <a:endParaRPr lang="ko-KR" altLang="en-US" sz="1200" b="1" dirty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이상 유무</a:t>
                      </a:r>
                      <a:r>
                        <a:rPr lang="en-US" altLang="ko-KR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(</a:t>
                      </a:r>
                      <a:r>
                        <a:rPr lang="ko-KR" altLang="en-US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임시조치 또는 결과</a:t>
                      </a:r>
                      <a:r>
                        <a:rPr lang="en-US" altLang="ko-KR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)</a:t>
                      </a:r>
                      <a:endParaRPr lang="ko-KR" altLang="en-US" sz="1200" b="1" dirty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비고</a:t>
                      </a:r>
                      <a:endParaRPr lang="ko-KR" altLang="en-US" sz="1200" b="1" dirty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0792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건  축</a:t>
                      </a:r>
                      <a:endParaRPr lang="ko-KR" altLang="en-US" sz="1000" b="0" dirty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외부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ko-KR" altLang="en-US" sz="1000" b="0" dirty="0" err="1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커튼월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 부분을 통한 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우수 유입 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여부 중점 점검</a:t>
                      </a:r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endParaRPr lang="en-US" altLang="ko-KR" sz="1000" b="0" dirty="0" smtClean="0">
                        <a:solidFill>
                          <a:srgbClr val="C00000"/>
                        </a:solidFill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0792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5729" marB="4572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옥상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옥상 가설물</a:t>
                      </a:r>
                      <a:r>
                        <a:rPr lang="en-US" altLang="ko-KR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,</a:t>
                      </a:r>
                      <a:r>
                        <a:rPr lang="en-US" altLang="ko-KR" sz="1000" b="0" baseline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 </a:t>
                      </a:r>
                      <a:r>
                        <a:rPr lang="ko-KR" altLang="en-US" sz="1000" b="0" baseline="0" dirty="0" err="1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지붕재</a:t>
                      </a:r>
                      <a:r>
                        <a:rPr lang="en-US" altLang="ko-KR" sz="1000" b="0" baseline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, </a:t>
                      </a:r>
                      <a:r>
                        <a:rPr lang="ko-KR" altLang="en-US" sz="1000" b="0" baseline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간판 등 </a:t>
                      </a:r>
                      <a:r>
                        <a:rPr lang="ko-KR" altLang="en-US" sz="1000" b="0" baseline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고정</a:t>
                      </a:r>
                      <a:r>
                        <a:rPr lang="en-US" altLang="ko-KR" sz="1000" b="0" baseline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, </a:t>
                      </a:r>
                      <a:r>
                        <a:rPr lang="ko-KR" altLang="en-US" sz="1000" b="0" baseline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결착 상태 확인</a:t>
                      </a:r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endParaRPr lang="en-US" altLang="ko-KR" sz="1000" b="0" dirty="0" smtClean="0">
                        <a:solidFill>
                          <a:srgbClr val="C00000"/>
                        </a:solidFill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0792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5729" marB="4572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1000" b="0" dirty="0">
                        <a:solidFill>
                          <a:schemeClr val="tx1"/>
                        </a:solidFill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5729" marB="4572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옥상 </a:t>
                      </a:r>
                      <a:r>
                        <a:rPr lang="ko-KR" altLang="en-US" sz="1000" b="0" dirty="0" err="1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트렌치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 이물질 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제거 및 </a:t>
                      </a: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청소 여부 </a:t>
                      </a:r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  <a:p>
                      <a:pPr marL="0" indent="0" algn="l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ko-KR" altLang="en-US" sz="1000" b="0" dirty="0" smtClean="0">
                          <a:latin typeface="LG스마트체 Light" panose="020B0600000101010101" pitchFamily="50" charset="-127"/>
                          <a:ea typeface="LG스마트체 Light" panose="020B0600000101010101" pitchFamily="50" charset="-127"/>
                          <a:cs typeface="Arial" pitchFamily="34" charset="0"/>
                        </a:rPr>
                        <a:t>확인</a:t>
                      </a:r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endParaRPr lang="en-US" altLang="ko-KR" sz="1000" b="0" dirty="0" smtClean="0">
                        <a:solidFill>
                          <a:srgbClr val="C00000"/>
                        </a:solidFill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1000" b="0" dirty="0" smtClean="0">
                        <a:latin typeface="LG스마트체 Light" panose="020B0600000101010101" pitchFamily="50" charset="-127"/>
                        <a:ea typeface="LG스마트체 Light" panose="020B0600000101010101" pitchFamily="50" charset="-127"/>
                        <a:cs typeface="Arial" pitchFamily="34" charset="0"/>
                      </a:endParaRPr>
                    </a:p>
                  </a:txBody>
                  <a:tcPr marL="84416" marR="84416" marT="44896" marB="4489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6117" name="TextBox 9"/>
          <p:cNvSpPr txBox="1">
            <a:spLocks noChangeArrowheads="1"/>
          </p:cNvSpPr>
          <p:nvPr/>
        </p:nvSpPr>
        <p:spPr bwMode="auto">
          <a:xfrm>
            <a:off x="159204" y="195797"/>
            <a:ext cx="5372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r>
              <a:rPr lang="en-US" altLang="ko-KR" sz="1400" dirty="0" smtClean="0">
                <a:latin typeface="LG스마트체 Regular" pitchFamily="50" charset="-127"/>
                <a:ea typeface="LG스마트체 Regular" pitchFamily="50" charset="-127"/>
              </a:rPr>
              <a:t>#2</a:t>
            </a:r>
            <a:r>
              <a:rPr lang="en-US" altLang="ko-KR" sz="1400" dirty="0">
                <a:latin typeface="LG스마트체 Regular" pitchFamily="50" charset="-127"/>
                <a:ea typeface="LG스마트체 Regular" pitchFamily="50" charset="-127"/>
              </a:rPr>
              <a:t>. </a:t>
            </a:r>
            <a:r>
              <a:rPr lang="ko-KR" altLang="en-US" sz="1400" dirty="0">
                <a:latin typeface="LG스마트체 Regular" pitchFamily="50" charset="-127"/>
                <a:ea typeface="LG스마트체 Regular" pitchFamily="50" charset="-127"/>
              </a:rPr>
              <a:t>특보 발효 시 중점 체크리스트</a:t>
            </a:r>
          </a:p>
        </p:txBody>
      </p:sp>
    </p:spTree>
    <p:extLst>
      <p:ext uri="{BB962C8B-B14F-4D97-AF65-F5344CB8AC3E}">
        <p14:creationId xmlns:p14="http://schemas.microsoft.com/office/powerpoint/2010/main" val="303704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822</Words>
  <Application>Microsoft Office PowerPoint</Application>
  <PresentationFormat>화면 슬라이드 쇼(4:3)</PresentationFormat>
  <Paragraphs>184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7" baseType="lpstr">
      <vt:lpstr>LG스마트체 Light</vt:lpstr>
      <vt:lpstr>LG스마트체 Regular</vt:lpstr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6</cp:revision>
  <dcterms:created xsi:type="dcterms:W3CDTF">2023-06-13T23:29:31Z</dcterms:created>
  <dcterms:modified xsi:type="dcterms:W3CDTF">2023-06-14T00:49:04Z</dcterms:modified>
</cp:coreProperties>
</file>